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Kanit Light"/>
      <p:regular r:id="rId18"/>
      <p:bold r:id="rId19"/>
      <p:italic r:id="rId20"/>
      <p:boldItalic r:id="rId21"/>
    </p:embeddedFont>
    <p:embeddedFont>
      <p:font typeface="Martel Sans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ijZKcyakBn63tV8Wizrk51hmk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nitLight-italic.fntdata"/><Relationship Id="rId11" Type="http://schemas.openxmlformats.org/officeDocument/2006/relationships/slide" Target="slides/slide7.xml"/><Relationship Id="rId22" Type="http://schemas.openxmlformats.org/officeDocument/2006/relationships/font" Target="fonts/MartelSans-regular.fntdata"/><Relationship Id="rId10" Type="http://schemas.openxmlformats.org/officeDocument/2006/relationships/slide" Target="slides/slide6.xml"/><Relationship Id="rId21" Type="http://schemas.openxmlformats.org/officeDocument/2006/relationships/font" Target="fonts/KanitLight-boldItalic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Martel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KanitLight-bold.fntdata"/><Relationship Id="rId6" Type="http://schemas.openxmlformats.org/officeDocument/2006/relationships/slide" Target="slides/slide2.xml"/><Relationship Id="rId18" Type="http://schemas.openxmlformats.org/officeDocument/2006/relationships/font" Target="fonts/Kanit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Modelado de Documentos en MongoDB: Embebido vs Referencias</a:t>
            </a:r>
            <a:endParaRPr b="0" i="0" sz="4450" u="none" cap="none" strike="noStrike"/>
          </a:p>
        </p:txBody>
      </p:sp>
      <p:sp>
        <p:nvSpPr>
          <p:cNvPr id="70" name="Google Shape;70;p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Esta presentación explorará cómo diseñar eficazmente sus bases de datos MongoDB, centrándose en las estrategias de modelado de datos más comunes y las mejores prácticas para optimizar el rendimiento y la escalabilidad.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/>
          <p:nvPr/>
        </p:nvSpPr>
        <p:spPr>
          <a:xfrm>
            <a:off x="793790" y="1319451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Conclusión: Elige el Modelado que Mejor Sirva a tu Aplicación</a:t>
            </a:r>
            <a:endParaRPr b="0" i="0" sz="4450" u="none" cap="none" strike="noStrike"/>
          </a:p>
        </p:txBody>
      </p:sp>
      <p:sp>
        <p:nvSpPr>
          <p:cNvPr id="174" name="Google Shape;174;p10"/>
          <p:cNvSpPr/>
          <p:nvPr/>
        </p:nvSpPr>
        <p:spPr>
          <a:xfrm>
            <a:off x="793790" y="319063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modelado de datos en MongoDB no tiene una solución única. La decisión entre embebido y referencias debe basarse en una evaluación cuidadosa del uso, el tamaño de los datos y la frecuencia de acceso.</a:t>
            </a:r>
            <a:endParaRPr b="0" i="0" sz="1750" u="none" cap="none" strike="noStrike"/>
          </a:p>
        </p:txBody>
      </p:sp>
      <p:sp>
        <p:nvSpPr>
          <p:cNvPr id="175" name="Google Shape;175;p10"/>
          <p:cNvSpPr/>
          <p:nvPr/>
        </p:nvSpPr>
        <p:spPr>
          <a:xfrm>
            <a:off x="793790" y="41715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Embebido para rapidez y simplicidad en datos cohesivos.</a:t>
            </a:r>
            <a:endParaRPr b="0" i="0" sz="1750" u="none" cap="none" strike="noStrike"/>
          </a:p>
        </p:txBody>
      </p:sp>
      <p:sp>
        <p:nvSpPr>
          <p:cNvPr id="176" name="Google Shape;176;p10"/>
          <p:cNvSpPr/>
          <p:nvPr/>
        </p:nvSpPr>
        <p:spPr>
          <a:xfrm>
            <a:off x="793790" y="46137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Referencias para flexibilidad y escalabilidad con datos grandes o cambiantes.</a:t>
            </a:r>
            <a:endParaRPr b="0" i="0" sz="1750" u="none" cap="none" strike="noStrike"/>
          </a:p>
        </p:txBody>
      </p:sp>
      <p:sp>
        <p:nvSpPr>
          <p:cNvPr id="177" name="Google Shape;177;p10"/>
          <p:cNvSpPr/>
          <p:nvPr/>
        </p:nvSpPr>
        <p:spPr>
          <a:xfrm>
            <a:off x="793790" y="505598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Aplica buenas prácticas para evitar problemas de rendimiento y mantenimiento a largo plazo.</a:t>
            </a:r>
            <a:endParaRPr b="0" i="0" sz="1750" u="none" cap="none" strike="noStrike"/>
          </a:p>
        </p:txBody>
      </p:sp>
      <p:sp>
        <p:nvSpPr>
          <p:cNvPr id="178" name="Google Shape;178;p10"/>
          <p:cNvSpPr/>
          <p:nvPr/>
        </p:nvSpPr>
        <p:spPr>
          <a:xfrm>
            <a:off x="1133951" y="5929193"/>
            <a:ext cx="1270265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MongoDB te brinda la </a:t>
            </a:r>
            <a:r>
              <a:rPr b="0" i="0" lang="en-US" sz="1750" u="none" cap="none" strike="noStrike">
                <a:solidFill>
                  <a:srgbClr val="437066"/>
                </a:solidFill>
                <a:latin typeface="Martel Sans"/>
                <a:ea typeface="Martel Sans"/>
                <a:cs typeface="Martel Sans"/>
                <a:sym typeface="Martel Sans"/>
              </a:rPr>
              <a:t>libertad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de diseñar esquemas que son verdaderamente óptimos para tu caso de uso específico, maximizando tanto el rendimiento como la capacidad de mantenimiento.</a:t>
            </a:r>
            <a:endParaRPr b="0" i="0" sz="1750" u="none" cap="none" strike="noStrike"/>
          </a:p>
        </p:txBody>
      </p:sp>
      <p:sp>
        <p:nvSpPr>
          <p:cNvPr id="179" name="Google Shape;179;p10"/>
          <p:cNvSpPr/>
          <p:nvPr/>
        </p:nvSpPr>
        <p:spPr>
          <a:xfrm>
            <a:off x="793790" y="5674042"/>
            <a:ext cx="30480" cy="1236107"/>
          </a:xfrm>
          <a:prstGeom prst="rect">
            <a:avLst/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793790" y="1720691"/>
            <a:ext cx="647711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550"/>
              <a:buFont typeface="Kanit Light"/>
              <a:buNone/>
            </a:pPr>
            <a:r>
              <a:rPr b="0" i="0" lang="en-US" sz="35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3. Pautas Efectivas de Modelado </a:t>
            </a:r>
            <a:endParaRPr b="0" i="0" sz="3550" u="none" cap="none" strike="noStrike"/>
          </a:p>
        </p:txBody>
      </p:sp>
      <p:sp>
        <p:nvSpPr>
          <p:cNvPr id="186" name="Google Shape;186;p11"/>
          <p:cNvSpPr/>
          <p:nvPr/>
        </p:nvSpPr>
        <p:spPr>
          <a:xfrm>
            <a:off x="793790" y="274129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878860" y="278380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b="0" i="0" sz="2650" u="none" cap="none" strike="noStrike"/>
          </a:p>
        </p:txBody>
      </p:sp>
      <p:sp>
        <p:nvSpPr>
          <p:cNvPr id="188" name="Google Shape;188;p11"/>
          <p:cNvSpPr/>
          <p:nvPr/>
        </p:nvSpPr>
        <p:spPr>
          <a:xfrm>
            <a:off x="1530906" y="2819162"/>
            <a:ext cx="487858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Diseña basado en patrones de consulta</a:t>
            </a:r>
            <a:endParaRPr b="0" i="0" sz="2200" u="none" cap="none" strike="noStrike"/>
          </a:p>
        </p:txBody>
      </p:sp>
      <p:sp>
        <p:nvSpPr>
          <p:cNvPr id="189" name="Google Shape;189;p11"/>
          <p:cNvSpPr/>
          <p:nvPr/>
        </p:nvSpPr>
        <p:spPr>
          <a:xfrm>
            <a:off x="1530906" y="3309580"/>
            <a:ext cx="56424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Enfócate en cómo se accederán y consultarán los datos.</a:t>
            </a:r>
            <a:endParaRPr b="0" i="0" sz="1750" u="none" cap="none" strike="noStrike"/>
          </a:p>
        </p:txBody>
      </p:sp>
      <p:sp>
        <p:nvSpPr>
          <p:cNvPr id="190" name="Google Shape;190;p11"/>
          <p:cNvSpPr/>
          <p:nvPr/>
        </p:nvSpPr>
        <p:spPr>
          <a:xfrm>
            <a:off x="7456884" y="274129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7541955" y="2783800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b="0" i="0" sz="2650" u="none" cap="none" strike="noStrike"/>
          </a:p>
        </p:txBody>
      </p:sp>
      <p:sp>
        <p:nvSpPr>
          <p:cNvPr id="192" name="Google Shape;192;p11"/>
          <p:cNvSpPr/>
          <p:nvPr/>
        </p:nvSpPr>
        <p:spPr>
          <a:xfrm>
            <a:off x="8194000" y="2819162"/>
            <a:ext cx="470285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Embebe cuando la relación es estable</a:t>
            </a:r>
            <a:endParaRPr b="0" i="0" sz="2200" u="none" cap="none" strike="noStrike"/>
          </a:p>
        </p:txBody>
      </p:sp>
      <p:sp>
        <p:nvSpPr>
          <p:cNvPr id="193" name="Google Shape;193;p11"/>
          <p:cNvSpPr/>
          <p:nvPr/>
        </p:nvSpPr>
        <p:spPr>
          <a:xfrm>
            <a:off x="8194000" y="3309580"/>
            <a:ext cx="56426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Usa el embebido para datos relacionados 1-a-pocos y que no cambien con frecuencia, como direcciones de usuario.</a:t>
            </a:r>
            <a:endParaRPr b="0" i="0" sz="1750" u="none" cap="none" strike="noStrike"/>
          </a:p>
        </p:txBody>
      </p:sp>
      <p:sp>
        <p:nvSpPr>
          <p:cNvPr id="194" name="Google Shape;194;p11"/>
          <p:cNvSpPr/>
          <p:nvPr/>
        </p:nvSpPr>
        <p:spPr>
          <a:xfrm>
            <a:off x="793790" y="485191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878860" y="48944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endParaRPr b="0" i="0" sz="2650" u="none" cap="none" strike="noStrike"/>
          </a:p>
        </p:txBody>
      </p:sp>
      <p:sp>
        <p:nvSpPr>
          <p:cNvPr id="196" name="Google Shape;196;p11"/>
          <p:cNvSpPr/>
          <p:nvPr/>
        </p:nvSpPr>
        <p:spPr>
          <a:xfrm>
            <a:off x="1530906" y="4929783"/>
            <a:ext cx="538400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Referencia cuando hay relaciones variables</a:t>
            </a:r>
            <a:endParaRPr b="0" i="0" sz="2200" u="none" cap="none" strike="noStrike"/>
          </a:p>
        </p:txBody>
      </p:sp>
      <p:sp>
        <p:nvSpPr>
          <p:cNvPr id="197" name="Google Shape;197;p11"/>
          <p:cNvSpPr/>
          <p:nvPr/>
        </p:nvSpPr>
        <p:spPr>
          <a:xfrm>
            <a:off x="1530906" y="5420201"/>
            <a:ext cx="564249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Utiliza referencias cuando tienes relaciones 1-a-muchos o datos compartidos, como productos en múltiples pedidos.</a:t>
            </a:r>
            <a:endParaRPr b="0" i="0" sz="1750" u="none" cap="none" strike="noStrike"/>
          </a:p>
        </p:txBody>
      </p:sp>
      <p:sp>
        <p:nvSpPr>
          <p:cNvPr id="198" name="Google Shape;198;p11"/>
          <p:cNvSpPr/>
          <p:nvPr/>
        </p:nvSpPr>
        <p:spPr>
          <a:xfrm>
            <a:off x="7456884" y="485191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7541955" y="48944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4</a:t>
            </a:r>
            <a:endParaRPr b="0" i="0" sz="2650" u="none" cap="none" strike="noStrike"/>
          </a:p>
        </p:txBody>
      </p:sp>
      <p:sp>
        <p:nvSpPr>
          <p:cNvPr id="200" name="Google Shape;200;p11"/>
          <p:cNvSpPr/>
          <p:nvPr/>
        </p:nvSpPr>
        <p:spPr>
          <a:xfrm>
            <a:off x="8194000" y="4929783"/>
            <a:ext cx="35934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Mantén documentos livianos</a:t>
            </a:r>
            <a:endParaRPr b="0" i="0" sz="2200" u="none" cap="none" strike="noStrike"/>
          </a:p>
        </p:txBody>
      </p:sp>
      <p:sp>
        <p:nvSpPr>
          <p:cNvPr id="201" name="Google Shape;201;p11"/>
          <p:cNvSpPr/>
          <p:nvPr/>
        </p:nvSpPr>
        <p:spPr>
          <a:xfrm>
            <a:off x="8194000" y="5420201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Evita documentos que superen los 16 MB de tamaño.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/>
          <p:nvPr/>
        </p:nvSpPr>
        <p:spPr>
          <a:xfrm>
            <a:off x="793790" y="839033"/>
            <a:ext cx="619541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550"/>
              <a:buFont typeface="Kanit Light"/>
              <a:buNone/>
            </a:pPr>
            <a:r>
              <a:rPr b="0" i="0" lang="en-US" sz="35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Diseño de Modelo E-commerce</a:t>
            </a:r>
            <a:endParaRPr b="0" i="0" sz="3550" u="none" cap="none" strike="noStrike"/>
          </a:p>
        </p:txBody>
      </p:sp>
      <p:sp>
        <p:nvSpPr>
          <p:cNvPr id="208" name="Google Shape;208;p12"/>
          <p:cNvSpPr/>
          <p:nvPr/>
        </p:nvSpPr>
        <p:spPr>
          <a:xfrm>
            <a:off x="793790" y="185963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¡Hora de poner en práctica lo aprendido!  los alumnos diseñarán el modelo de datos para un sistema de e-commerce sencillo.</a:t>
            </a:r>
            <a:endParaRPr b="0" i="0" sz="1750" u="none" cap="none" strike="noStrike"/>
          </a:p>
        </p:txBody>
      </p:sp>
      <p:sp>
        <p:nvSpPr>
          <p:cNvPr id="209" name="Google Shape;209;p12"/>
          <p:cNvSpPr/>
          <p:nvPr/>
        </p:nvSpPr>
        <p:spPr>
          <a:xfrm>
            <a:off x="793790" y="2925604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Enunciado</a:t>
            </a:r>
            <a:endParaRPr b="0" i="0" sz="2650" u="none" cap="none" strike="noStrike"/>
          </a:p>
        </p:txBody>
      </p:sp>
      <p:sp>
        <p:nvSpPr>
          <p:cNvPr id="210" name="Google Shape;210;p12"/>
          <p:cNvSpPr/>
          <p:nvPr/>
        </p:nvSpPr>
        <p:spPr>
          <a:xfrm>
            <a:off x="793790" y="3691057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La aplicación de e-commerce debe manejar la siguiente información:</a:t>
            </a:r>
            <a:endParaRPr b="0" i="0" sz="1750" u="none" cap="none" strike="noStrike"/>
          </a:p>
        </p:txBody>
      </p:sp>
      <p:sp>
        <p:nvSpPr>
          <p:cNvPr id="211" name="Google Shape;211;p12"/>
          <p:cNvSpPr/>
          <p:nvPr/>
        </p:nvSpPr>
        <p:spPr>
          <a:xfrm>
            <a:off x="793790" y="430911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878860" y="435161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b="0" i="0" sz="2650" u="none" cap="none" strike="noStrike"/>
          </a:p>
        </p:txBody>
      </p:sp>
      <p:sp>
        <p:nvSpPr>
          <p:cNvPr id="213" name="Google Shape;213;p12"/>
          <p:cNvSpPr/>
          <p:nvPr/>
        </p:nvSpPr>
        <p:spPr>
          <a:xfrm>
            <a:off x="1530906" y="43869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Usuarios</a:t>
            </a:r>
            <a:endParaRPr b="0" i="0" sz="2200" u="none" cap="none" strike="noStrike"/>
          </a:p>
        </p:txBody>
      </p:sp>
      <p:sp>
        <p:nvSpPr>
          <p:cNvPr id="214" name="Google Shape;214;p12"/>
          <p:cNvSpPr/>
          <p:nvPr/>
        </p:nvSpPr>
        <p:spPr>
          <a:xfrm>
            <a:off x="1530906" y="4877395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Nombre, email, direcciones</a:t>
            </a:r>
            <a:endParaRPr b="0" i="0" sz="1750" u="none" cap="none" strike="noStrike"/>
          </a:p>
        </p:txBody>
      </p:sp>
      <p:sp>
        <p:nvSpPr>
          <p:cNvPr id="215" name="Google Shape;215;p12"/>
          <p:cNvSpPr/>
          <p:nvPr/>
        </p:nvSpPr>
        <p:spPr>
          <a:xfrm>
            <a:off x="7456884" y="430911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"/>
          <p:cNvSpPr/>
          <p:nvPr/>
        </p:nvSpPr>
        <p:spPr>
          <a:xfrm>
            <a:off x="7541955" y="435161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b="0" i="0" sz="2650" u="none" cap="none" strike="noStrike"/>
          </a:p>
        </p:txBody>
      </p:sp>
      <p:sp>
        <p:nvSpPr>
          <p:cNvPr id="217" name="Google Shape;217;p12"/>
          <p:cNvSpPr/>
          <p:nvPr/>
        </p:nvSpPr>
        <p:spPr>
          <a:xfrm>
            <a:off x="8194000" y="43869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Productos</a:t>
            </a:r>
            <a:endParaRPr b="0" i="0" sz="2200" u="none" cap="none" strike="noStrike"/>
          </a:p>
        </p:txBody>
      </p:sp>
      <p:sp>
        <p:nvSpPr>
          <p:cNvPr id="218" name="Google Shape;218;p12"/>
          <p:cNvSpPr/>
          <p:nvPr/>
        </p:nvSpPr>
        <p:spPr>
          <a:xfrm>
            <a:off x="8194000" y="4877395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Nombre, categoría, precio, stock</a:t>
            </a:r>
            <a:endParaRPr b="0" i="0" sz="1750" u="none" cap="none" strike="noStrike"/>
          </a:p>
        </p:txBody>
      </p:sp>
      <p:sp>
        <p:nvSpPr>
          <p:cNvPr id="219" name="Google Shape;219;p12"/>
          <p:cNvSpPr/>
          <p:nvPr/>
        </p:nvSpPr>
        <p:spPr>
          <a:xfrm>
            <a:off x="793790" y="569392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"/>
          <p:cNvSpPr/>
          <p:nvPr/>
        </p:nvSpPr>
        <p:spPr>
          <a:xfrm>
            <a:off x="878860" y="573643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endParaRPr b="0" i="0" sz="2650" u="none" cap="none" strike="noStrike"/>
          </a:p>
        </p:txBody>
      </p:sp>
      <p:sp>
        <p:nvSpPr>
          <p:cNvPr id="221" name="Google Shape;221;p12"/>
          <p:cNvSpPr/>
          <p:nvPr/>
        </p:nvSpPr>
        <p:spPr>
          <a:xfrm>
            <a:off x="1530906" y="57717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Pedidos</a:t>
            </a:r>
            <a:endParaRPr b="0" i="0" sz="2200" u="none" cap="none" strike="noStrike"/>
          </a:p>
        </p:txBody>
      </p:sp>
      <p:sp>
        <p:nvSpPr>
          <p:cNvPr id="222" name="Google Shape;222;p12"/>
          <p:cNvSpPr/>
          <p:nvPr/>
        </p:nvSpPr>
        <p:spPr>
          <a:xfrm>
            <a:off x="1530906" y="6262211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Usuario, fecha, productos comprados, estado, total</a:t>
            </a:r>
            <a:endParaRPr b="0" i="0" sz="1750" u="none" cap="none" strike="noStrike"/>
          </a:p>
        </p:txBody>
      </p:sp>
      <p:sp>
        <p:nvSpPr>
          <p:cNvPr id="223" name="Google Shape;223;p12"/>
          <p:cNvSpPr/>
          <p:nvPr/>
        </p:nvSpPr>
        <p:spPr>
          <a:xfrm>
            <a:off x="793790" y="6965275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SzPts val="2650"/>
              <a:buFont typeface="Arial"/>
              <a:buNone/>
            </a:pPr>
            <a:r>
              <a:t/>
            </a:r>
            <a:endParaRPr b="0" i="0" sz="26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>
            <a:off x="793790" y="1551861"/>
            <a:ext cx="3640455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Tareas para los Alumnos</a:t>
            </a:r>
            <a:endParaRPr b="0" i="0" sz="2650" u="none" cap="none" strike="noStrike"/>
          </a:p>
        </p:txBody>
      </p:sp>
      <p:sp>
        <p:nvSpPr>
          <p:cNvPr id="230" name="Google Shape;230;p13"/>
          <p:cNvSpPr/>
          <p:nvPr/>
        </p:nvSpPr>
        <p:spPr>
          <a:xfrm>
            <a:off x="793790" y="4554260"/>
            <a:ext cx="13042821" cy="30480"/>
          </a:xfrm>
          <a:prstGeom prst="roundRect">
            <a:avLst>
              <a:gd fmla="val 312558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3968353" y="3873818"/>
            <a:ext cx="30480" cy="680442"/>
          </a:xfrm>
          <a:prstGeom prst="roundRect">
            <a:avLst>
              <a:gd fmla="val 312558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3728442" y="429910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3813512" y="434161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b="0" i="0" sz="2650" u="none" cap="none" strike="noStrike"/>
          </a:p>
        </p:txBody>
      </p:sp>
      <p:sp>
        <p:nvSpPr>
          <p:cNvPr id="234" name="Google Shape;234;p13"/>
          <p:cNvSpPr/>
          <p:nvPr/>
        </p:nvSpPr>
        <p:spPr>
          <a:xfrm>
            <a:off x="1875949" y="2430780"/>
            <a:ext cx="42151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1. Definir Embebido vs Referencias</a:t>
            </a:r>
            <a:endParaRPr b="0" i="0" sz="2200" u="none" cap="none" strike="noStrike"/>
          </a:p>
        </p:txBody>
      </p:sp>
      <p:sp>
        <p:nvSpPr>
          <p:cNvPr id="235" name="Google Shape;235;p13"/>
          <p:cNvSpPr/>
          <p:nvPr/>
        </p:nvSpPr>
        <p:spPr>
          <a:xfrm>
            <a:off x="1020604" y="2921198"/>
            <a:ext cx="592597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Decidir qué datos se embeben y cuáles se manejan por referencia</a:t>
            </a:r>
            <a:endParaRPr b="0" i="0" sz="1750" u="none" cap="none" strike="noStrike"/>
          </a:p>
        </p:txBody>
      </p:sp>
      <p:sp>
        <p:nvSpPr>
          <p:cNvPr id="236" name="Google Shape;236;p13"/>
          <p:cNvSpPr/>
          <p:nvPr/>
        </p:nvSpPr>
        <p:spPr>
          <a:xfrm>
            <a:off x="7299841" y="4554260"/>
            <a:ext cx="30480" cy="680442"/>
          </a:xfrm>
          <a:prstGeom prst="roundRect">
            <a:avLst>
              <a:gd fmla="val 312558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"/>
          <p:cNvSpPr/>
          <p:nvPr/>
        </p:nvSpPr>
        <p:spPr>
          <a:xfrm>
            <a:off x="7059930" y="429910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>
            <a:off x="7145000" y="434161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b="0" i="0" sz="2650" u="none" cap="none" strike="noStrike"/>
          </a:p>
        </p:txBody>
      </p:sp>
      <p:sp>
        <p:nvSpPr>
          <p:cNvPr id="239" name="Google Shape;239;p13"/>
          <p:cNvSpPr/>
          <p:nvPr/>
        </p:nvSpPr>
        <p:spPr>
          <a:xfrm>
            <a:off x="5897523" y="54615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2. Justificar Decisiones</a:t>
            </a:r>
            <a:endParaRPr b="0" i="0" sz="2200" u="none" cap="none" strike="noStrike"/>
          </a:p>
        </p:txBody>
      </p:sp>
      <p:sp>
        <p:nvSpPr>
          <p:cNvPr id="240" name="Google Shape;240;p13"/>
          <p:cNvSpPr/>
          <p:nvPr/>
        </p:nvSpPr>
        <p:spPr>
          <a:xfrm>
            <a:off x="4352092" y="5951934"/>
            <a:ext cx="5926098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Explicar si se prioriza la rapidez de lectura o la flexibilidad</a:t>
            </a:r>
            <a:endParaRPr b="0" i="0" sz="1750" u="none" cap="none" strike="noStrike"/>
          </a:p>
        </p:txBody>
      </p:sp>
      <p:sp>
        <p:nvSpPr>
          <p:cNvPr id="241" name="Google Shape;241;p13"/>
          <p:cNvSpPr/>
          <p:nvPr/>
        </p:nvSpPr>
        <p:spPr>
          <a:xfrm>
            <a:off x="10631448" y="3873818"/>
            <a:ext cx="30480" cy="680442"/>
          </a:xfrm>
          <a:prstGeom prst="roundRect">
            <a:avLst>
              <a:gd fmla="val 312558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10391537" y="429910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10476607" y="434161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650"/>
              <a:buFont typeface="Kanit Light"/>
              <a:buNone/>
            </a:pPr>
            <a:r>
              <a:rPr b="0" i="0" lang="en-US" sz="26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</a:t>
            </a:r>
            <a:endParaRPr b="0" i="0" sz="2650" u="none" cap="none" strike="noStrike"/>
          </a:p>
        </p:txBody>
      </p:sp>
      <p:sp>
        <p:nvSpPr>
          <p:cNvPr id="244" name="Google Shape;244;p13"/>
          <p:cNvSpPr/>
          <p:nvPr/>
        </p:nvSpPr>
        <p:spPr>
          <a:xfrm>
            <a:off x="9229130" y="243078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3. Propuesta en JSON</a:t>
            </a:r>
            <a:endParaRPr b="0" i="0" sz="2200" u="none" cap="none" strike="noStrike"/>
          </a:p>
        </p:txBody>
      </p:sp>
      <p:sp>
        <p:nvSpPr>
          <p:cNvPr id="245" name="Google Shape;245;p13"/>
          <p:cNvSpPr/>
          <p:nvPr/>
        </p:nvSpPr>
        <p:spPr>
          <a:xfrm>
            <a:off x="7683698" y="2921198"/>
            <a:ext cx="592609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Esquema de colecciones y campos en formato JSON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/>
          <p:nvPr/>
        </p:nvSpPr>
        <p:spPr>
          <a:xfrm>
            <a:off x="793790" y="2238018"/>
            <a:ext cx="128006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¿Qué es el Modelado de Documentos en MongoDB?</a:t>
            </a:r>
            <a:endParaRPr b="0" i="0" sz="445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793790" y="3400425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37066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437066"/>
                </a:solidFill>
                <a:latin typeface="Martel Sans"/>
                <a:ea typeface="Martel Sans"/>
                <a:cs typeface="Martel Sans"/>
                <a:sym typeface="Martel Sans"/>
              </a:rPr>
              <a:t>MongoDB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se distingue por su enfoque flexible en el esquema, donde cada documento puede contener una variedad de campos, incluso anidados. Esto permite una organización de datos altamente adaptable a las necesidades de su aplicación. Para relacionar datos, MongoDB ofrece dos mecanismos principales: el embebido y las referencias.</a:t>
            </a:r>
            <a:endParaRPr b="0" i="0" sz="17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93790" y="474428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MongoDB usa un esquema flexible: documentos pueden tener campos diferentes y anidados.</a:t>
            </a:r>
            <a:endParaRPr b="0" i="0" sz="175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793790" y="518648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Permite organizar datos para que coincidan con las necesidades de la aplicación.</a:t>
            </a:r>
            <a:endParaRPr b="0" i="0" sz="175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793790" y="56286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Dos formas principales de relacionar datos: embebido y referencias.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793790" y="1274088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Embebido: Datos Relacionados en un Solo Documento</a:t>
            </a:r>
            <a:endParaRPr b="0" i="0" sz="44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793790" y="314527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modelado embebido implica almacenar datos relacionados directamente dentro de un único documento. Es como tener todos los detalles de un objeto en un solo lugar.</a:t>
            </a:r>
            <a:endParaRPr b="0" i="0" sz="17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93790" y="41262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Ejemplo: Un usuario con sus direcciones dentro del mismo documento.</a:t>
            </a:r>
            <a:endParaRPr b="0" i="0" sz="17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793790" y="456842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Ventajas: Consultas simples y rápidas, datos accesibles en una sola operación.</a:t>
            </a:r>
            <a:endParaRPr b="0" i="0" sz="17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793790" y="501062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Ideal cuando los datos relacionados se usan juntos frecuentemente.</a:t>
            </a:r>
            <a:endParaRPr b="0" i="0" sz="17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93790" y="5628680"/>
            <a:ext cx="13042821" cy="1326713"/>
          </a:xfrm>
          <a:prstGeom prst="roundRect">
            <a:avLst>
              <a:gd fmla="val 7181" name="adj"/>
            </a:avLst>
          </a:prstGeom>
          <a:solidFill>
            <a:srgbClr val="B6D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94229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1530906" y="5912168"/>
            <a:ext cx="120788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El embebido reduce la necesidad de múltiples consultas a la base de datos, lo que a menudo resulta en un rendimiento de lectura superior.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Ejemplo Visual: Documento Usuario con Direcciones Embebidas</a:t>
            </a:r>
            <a:endParaRPr b="0" i="0" sz="44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Esta estructura muestra cómo las direcciones están directamente anidadas dentro del documento del usuario, formando un subdocumento JSON que se recupera en una sola operación.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793790" y="1274088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Referencias: Documentos Relacionados en Colecciones Separadas</a:t>
            </a:r>
            <a:endParaRPr b="0" i="0" sz="44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93790" y="314527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 diferencia del embebido, las referencias establecen vínculos entre documentos que residen en colecciones separadas. Es similar a las claves foráneas en bases de datos relacionales.</a:t>
            </a:r>
            <a:endParaRPr b="0" i="0" sz="175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793790" y="41262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Ejemplo: Libros y editoriales en colecciones distintas, vinculados por ID.</a:t>
            </a:r>
            <a:endParaRPr b="0" i="0" sz="17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793790" y="456842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Ventajas: Evita duplicación de datos, mejor para relaciones con muchos elementos.</a:t>
            </a:r>
            <a:endParaRPr b="0" i="0" sz="175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793790" y="501062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Requiere consultas adicionales o "joins" en la aplicación o agregación.</a:t>
            </a:r>
            <a:endParaRPr b="0" i="0" sz="17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793790" y="5628680"/>
            <a:ext cx="13042821" cy="1326713"/>
          </a:xfrm>
          <a:prstGeom prst="roundRect">
            <a:avLst>
              <a:gd fmla="val 7181" name="adj"/>
            </a:avLst>
          </a:prstGeom>
          <a:solidFill>
            <a:srgbClr val="CFE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4" y="594229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1530906" y="5912168"/>
            <a:ext cx="120788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Martel Sans"/>
                <a:ea typeface="Martel Sans"/>
                <a:cs typeface="Martel Sans"/>
                <a:sym typeface="Martel Sans"/>
              </a:rPr>
              <a:t>Aunque las referencias requieren más operaciones de lectura, son cruciales para manejar grandes conjuntos de datos o relaciones uno-a-muchos.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793790" y="4290655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Ejemplo Visual: Documento Libro con Referencia a Editorial por ID</a:t>
            </a:r>
            <a:endParaRPr b="0" i="0" sz="445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793790" y="604837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Aquí, el documento del libro solo almacena el ID de la editorial, lo que mantiene los datos normalizados y evita redundancia. La información completa de la editorial se obtiene con una consulta separada.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>
            <a:off x="793790" y="1420773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¿Cuándo Usar Embebido o Referencias? Buenas Prácticas Clave</a:t>
            </a:r>
            <a:endParaRPr b="0" i="0" sz="4450" u="none" cap="none" strike="noStrike"/>
          </a:p>
        </p:txBody>
      </p:sp>
      <p:sp>
        <p:nvSpPr>
          <p:cNvPr id="129" name="Google Shape;129;p7"/>
          <p:cNvSpPr/>
          <p:nvPr/>
        </p:nvSpPr>
        <p:spPr>
          <a:xfrm>
            <a:off x="793790" y="3291959"/>
            <a:ext cx="6407944" cy="2535912"/>
          </a:xfrm>
          <a:prstGeom prst="roundRect">
            <a:avLst>
              <a:gd fmla="val 3757" name="adj"/>
            </a:avLst>
          </a:prstGeom>
          <a:solidFill>
            <a:srgbClr val="FFFFFF"/>
          </a:solidFill>
          <a:ln cap="flat" cmpd="sng" w="3047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793790" y="3291959"/>
            <a:ext cx="121920" cy="2535912"/>
          </a:xfrm>
          <a:prstGeom prst="roundRect">
            <a:avLst>
              <a:gd fmla="val 7813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>
            <a:off x="1173004" y="35492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Embebido si:</a:t>
            </a:r>
            <a:endParaRPr b="0" i="0" sz="2200" u="none" cap="none" strike="noStrike"/>
          </a:p>
        </p:txBody>
      </p:sp>
      <p:sp>
        <p:nvSpPr>
          <p:cNvPr id="132" name="Google Shape;132;p7"/>
          <p:cNvSpPr/>
          <p:nvPr/>
        </p:nvSpPr>
        <p:spPr>
          <a:xfrm>
            <a:off x="1173004" y="4039672"/>
            <a:ext cx="577143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Datos se acceden juntos y no crecen ilimitadamente.</a:t>
            </a:r>
            <a:endParaRPr b="0" i="0" sz="1750" u="none" cap="none" strike="noStrike"/>
          </a:p>
        </p:txBody>
      </p:sp>
      <p:sp>
        <p:nvSpPr>
          <p:cNvPr id="133" name="Google Shape;133;p7"/>
          <p:cNvSpPr/>
          <p:nvPr/>
        </p:nvSpPr>
        <p:spPr>
          <a:xfrm>
            <a:off x="1173004" y="4844772"/>
            <a:ext cx="57714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Evita joins y mejora rendimiento.</a:t>
            </a:r>
            <a:endParaRPr b="0" i="0" sz="1750" u="none" cap="none" strike="noStrike"/>
          </a:p>
        </p:txBody>
      </p:sp>
      <p:sp>
        <p:nvSpPr>
          <p:cNvPr id="134" name="Google Shape;134;p7"/>
          <p:cNvSpPr/>
          <p:nvPr/>
        </p:nvSpPr>
        <p:spPr>
          <a:xfrm>
            <a:off x="7428548" y="3291959"/>
            <a:ext cx="6408063" cy="2535912"/>
          </a:xfrm>
          <a:prstGeom prst="roundRect">
            <a:avLst>
              <a:gd fmla="val 3757" name="adj"/>
            </a:avLst>
          </a:prstGeom>
          <a:solidFill>
            <a:srgbClr val="FFFFFF"/>
          </a:solidFill>
          <a:ln cap="flat" cmpd="sng" w="3047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428548" y="3291959"/>
            <a:ext cx="121920" cy="2535912"/>
          </a:xfrm>
          <a:prstGeom prst="roundRect">
            <a:avLst>
              <a:gd fmla="val 7813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7807762" y="354925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Referencias si:</a:t>
            </a:r>
            <a:endParaRPr b="0" i="0" sz="22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7807762" y="4039672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Datos relacionados son grandes o cambian frecuentemente.</a:t>
            </a:r>
            <a:endParaRPr b="0" i="0" sz="175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7807762" y="4844772"/>
            <a:ext cx="577155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Char char="•"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Se busca evitar duplicación y mantener consistencia.</a:t>
            </a:r>
            <a:endParaRPr b="0" i="0" sz="175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793790" y="608302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Considerar el </a:t>
            </a:r>
            <a:r>
              <a:rPr b="0" i="0" lang="en-US" sz="1750" u="none" cap="none" strike="noStrike">
                <a:solidFill>
                  <a:srgbClr val="437066"/>
                </a:solidFill>
                <a:latin typeface="Martel Sans"/>
                <a:ea typeface="Martel Sans"/>
                <a:cs typeface="Martel Sans"/>
                <a:sym typeface="Martel Sans"/>
              </a:rPr>
              <a:t>"Working Set"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es vital para no saturar la memoria con datos poco usados. Este principio guía la elección del modelo de datos adecuado.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793790" y="133219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Patrones Intermedios y Consideraciones Adicionales</a:t>
            </a:r>
            <a:endParaRPr b="0" i="0" sz="4450" u="none" cap="none" strike="noStrike"/>
          </a:p>
        </p:txBody>
      </p:sp>
      <p:sp>
        <p:nvSpPr>
          <p:cNvPr id="146" name="Google Shape;146;p8"/>
          <p:cNvSpPr/>
          <p:nvPr/>
        </p:nvSpPr>
        <p:spPr>
          <a:xfrm>
            <a:off x="793790" y="33167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Subset Pattern</a:t>
            </a:r>
            <a:endParaRPr b="0" i="0" sz="2200" u="none" cap="none" strike="noStrike"/>
          </a:p>
        </p:txBody>
      </p:sp>
      <p:sp>
        <p:nvSpPr>
          <p:cNvPr id="147" name="Google Shape;147;p8"/>
          <p:cNvSpPr/>
          <p:nvPr/>
        </p:nvSpPr>
        <p:spPr>
          <a:xfrm>
            <a:off x="793790" y="3897868"/>
            <a:ext cx="62447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Consiste en embeber solo una parte de los campos relevantes de un documento relacionado, y mantener el resto en una colección separada. Esto permite lecturas rápidas de los datos más frecuentes sin cargar toda la información.</a:t>
            </a:r>
            <a:endParaRPr b="0" i="0" sz="1750" u="none" cap="none" strike="noStrike"/>
          </a:p>
        </p:txBody>
      </p:sp>
      <p:sp>
        <p:nvSpPr>
          <p:cNvPr id="148" name="Google Shape;148;p8"/>
          <p:cNvSpPr/>
          <p:nvPr/>
        </p:nvSpPr>
        <p:spPr>
          <a:xfrm>
            <a:off x="7599521" y="331672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Duplicación de Datos</a:t>
            </a:r>
            <a:endParaRPr b="0" i="0" sz="2200" u="none" cap="none" strike="noStrike"/>
          </a:p>
        </p:txBody>
      </p:sp>
      <p:sp>
        <p:nvSpPr>
          <p:cNvPr id="149" name="Google Shape;149;p8"/>
          <p:cNvSpPr/>
          <p:nvPr/>
        </p:nvSpPr>
        <p:spPr>
          <a:xfrm>
            <a:off x="7599521" y="3897868"/>
            <a:ext cx="62447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Puede ser una estrategia válida si las operaciones de lectura superan ampliamente a las de escritura. Copiar datos en múltiples documentos puede acelerar las consultas a expensas de la complejidad en la consistencia de escritura.</a:t>
            </a:r>
            <a:endParaRPr b="0" i="0" sz="1750" u="none" cap="none" strike="noStrike"/>
          </a:p>
        </p:txBody>
      </p:sp>
      <p:sp>
        <p:nvSpPr>
          <p:cNvPr id="150" name="Google Shape;150;p8"/>
          <p:cNvSpPr/>
          <p:nvPr/>
        </p:nvSpPr>
        <p:spPr>
          <a:xfrm>
            <a:off x="793790" y="61716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 crucial recordar el límite de tamaño de documento de </a:t>
            </a:r>
            <a:r>
              <a:rPr b="1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16MB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en MongoDB, así como el manejo de arrays excesivamente grandes, ya que pueden impactar el rendimiento.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93790" y="1565434"/>
            <a:ext cx="1256418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MongoDB y el Rendimiento: Impacto del Modelado</a:t>
            </a:r>
            <a:endParaRPr b="0" i="0" sz="4450" u="none" cap="none" strike="noStrike"/>
          </a:p>
        </p:txBody>
      </p:sp>
      <p:sp>
        <p:nvSpPr>
          <p:cNvPr id="157" name="Google Shape;157;p9"/>
          <p:cNvSpPr/>
          <p:nvPr/>
        </p:nvSpPr>
        <p:spPr>
          <a:xfrm>
            <a:off x="793790" y="2727841"/>
            <a:ext cx="6407944" cy="2955250"/>
          </a:xfrm>
          <a:prstGeom prst="roundRect">
            <a:avLst>
              <a:gd fmla="val 3224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028224" y="296227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3111103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1028224" y="38695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Embebido</a:t>
            </a:r>
            <a:endParaRPr b="0" i="0" sz="2200" u="none" cap="none" strike="noStrike"/>
          </a:p>
        </p:txBody>
      </p:sp>
      <p:sp>
        <p:nvSpPr>
          <p:cNvPr id="161" name="Google Shape;161;p9"/>
          <p:cNvSpPr/>
          <p:nvPr/>
        </p:nvSpPr>
        <p:spPr>
          <a:xfrm>
            <a:off x="1028224" y="4359950"/>
            <a:ext cx="593907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Reduce consultas y mejora la velocidad de lectura al acceder a todos los datos relacionados en una sola operación.</a:t>
            </a:r>
            <a:endParaRPr b="0" i="0" sz="1750" u="none" cap="none" strike="noStrike"/>
          </a:p>
        </p:txBody>
      </p:sp>
      <p:sp>
        <p:nvSpPr>
          <p:cNvPr id="162" name="Google Shape;162;p9"/>
          <p:cNvSpPr/>
          <p:nvPr/>
        </p:nvSpPr>
        <p:spPr>
          <a:xfrm>
            <a:off x="7428548" y="2727841"/>
            <a:ext cx="6408063" cy="2955250"/>
          </a:xfrm>
          <a:prstGeom prst="roundRect">
            <a:avLst>
              <a:gd fmla="val 3224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7662982" y="2962275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4" name="Google Shape;1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148" y="3111103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9"/>
          <p:cNvSpPr/>
          <p:nvPr/>
        </p:nvSpPr>
        <p:spPr>
          <a:xfrm>
            <a:off x="7662982" y="38695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Referencias</a:t>
            </a:r>
            <a:endParaRPr b="0" i="0" sz="2200" u="none" cap="none" strike="noStrike"/>
          </a:p>
        </p:txBody>
      </p:sp>
      <p:sp>
        <p:nvSpPr>
          <p:cNvPr id="166" name="Google Shape;166;p9"/>
          <p:cNvSpPr/>
          <p:nvPr/>
        </p:nvSpPr>
        <p:spPr>
          <a:xfrm>
            <a:off x="7662982" y="4359950"/>
            <a:ext cx="59391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Permiten escalabilidad y mantenimiento al normalizar los datos, facilitando actualizaciones y evitando la duplicación.</a:t>
            </a:r>
            <a:endParaRPr b="0" i="0" sz="1750" u="none" cap="none" strike="noStrike"/>
          </a:p>
        </p:txBody>
      </p:sp>
      <p:sp>
        <p:nvSpPr>
          <p:cNvPr id="167" name="Google Shape;167;p9"/>
          <p:cNvSpPr/>
          <p:nvPr/>
        </p:nvSpPr>
        <p:spPr>
          <a:xfrm>
            <a:off x="793790" y="59382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La planificación del esquema debe estar alineada con la carga de trabajo esperada y los patrones de acceso a los datos para garantizar un rendimiento óptimo.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2025-09-01T00:12:10Z</dcterms:created>
</cp:coreProperties>
</file>